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3" r:id="rId4"/>
    <p:sldId id="264" r:id="rId5"/>
    <p:sldId id="258" r:id="rId6"/>
    <p:sldId id="265" r:id="rId7"/>
    <p:sldId id="266" r:id="rId8"/>
    <p:sldId id="267" r:id="rId9"/>
    <p:sldId id="261" r:id="rId10"/>
    <p:sldId id="260" r:id="rId11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B864BB-7B0F-45CD-B61D-AD0AAFD3FED4}" type="doc">
      <dgm:prSet loTypeId="urn:microsoft.com/office/officeart/2016/7/layout/VerticalHollowAction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8406EC7-92E5-4F94-9E90-9A780A923230}">
      <dgm:prSet/>
      <dgm:spPr/>
      <dgm:t>
        <a:bodyPr/>
        <a:lstStyle/>
        <a:p>
          <a:r>
            <a:rPr lang="en-US" dirty="0"/>
            <a:t>Ingest</a:t>
          </a:r>
        </a:p>
      </dgm:t>
    </dgm:pt>
    <dgm:pt modelId="{76AE5B3E-D71B-42EE-A2AD-D0C0124DDD2C}" type="parTrans" cxnId="{F15AE789-FCDF-490D-AF32-F8172368F002}">
      <dgm:prSet/>
      <dgm:spPr/>
      <dgm:t>
        <a:bodyPr/>
        <a:lstStyle/>
        <a:p>
          <a:endParaRPr lang="en-US"/>
        </a:p>
      </dgm:t>
    </dgm:pt>
    <dgm:pt modelId="{F83F6717-77F4-4710-9884-95807171C558}" type="sibTrans" cxnId="{F15AE789-FCDF-490D-AF32-F8172368F002}">
      <dgm:prSet/>
      <dgm:spPr/>
      <dgm:t>
        <a:bodyPr/>
        <a:lstStyle/>
        <a:p>
          <a:endParaRPr lang="en-US"/>
        </a:p>
      </dgm:t>
    </dgm:pt>
    <dgm:pt modelId="{2CA8EA0F-1435-4B6C-8226-6346DC93052E}">
      <dgm:prSet/>
      <dgm:spPr/>
      <dgm:t>
        <a:bodyPr/>
        <a:lstStyle/>
        <a:p>
          <a:r>
            <a:rPr lang="en-US" dirty="0"/>
            <a:t>intelligence using ML and NLP techniques</a:t>
          </a:r>
        </a:p>
      </dgm:t>
    </dgm:pt>
    <dgm:pt modelId="{13B52A16-1806-4E89-9528-313CD270891F}" type="parTrans" cxnId="{7BB87CBE-05F3-4CCC-A138-C4C06DB1181C}">
      <dgm:prSet/>
      <dgm:spPr/>
      <dgm:t>
        <a:bodyPr/>
        <a:lstStyle/>
        <a:p>
          <a:endParaRPr lang="en-US"/>
        </a:p>
      </dgm:t>
    </dgm:pt>
    <dgm:pt modelId="{B4E07B08-E850-452E-B15B-8D83BE5AD5AA}" type="sibTrans" cxnId="{7BB87CBE-05F3-4CCC-A138-C4C06DB1181C}">
      <dgm:prSet/>
      <dgm:spPr/>
      <dgm:t>
        <a:bodyPr/>
        <a:lstStyle/>
        <a:p>
          <a:endParaRPr lang="en-US"/>
        </a:p>
      </dgm:t>
    </dgm:pt>
    <dgm:pt modelId="{CF7FDC7B-6D6A-449E-861B-81A01BBDEA55}">
      <dgm:prSet/>
      <dgm:spPr/>
      <dgm:t>
        <a:bodyPr/>
        <a:lstStyle/>
        <a:p>
          <a:r>
            <a:rPr lang="en-US" dirty="0"/>
            <a:t>Extract</a:t>
          </a:r>
        </a:p>
      </dgm:t>
    </dgm:pt>
    <dgm:pt modelId="{F164D3B2-458B-49F6-A4D5-AF1263EBEB3E}" type="parTrans" cxnId="{244AC9E6-7728-4594-A003-1F898EEDA953}">
      <dgm:prSet/>
      <dgm:spPr/>
      <dgm:t>
        <a:bodyPr/>
        <a:lstStyle/>
        <a:p>
          <a:endParaRPr lang="en-US"/>
        </a:p>
      </dgm:t>
    </dgm:pt>
    <dgm:pt modelId="{92201F0A-17CD-40C4-BD65-DCF3C7D26ED2}" type="sibTrans" cxnId="{244AC9E6-7728-4594-A003-1F898EEDA953}">
      <dgm:prSet/>
      <dgm:spPr/>
      <dgm:t>
        <a:bodyPr/>
        <a:lstStyle/>
        <a:p>
          <a:endParaRPr lang="en-US"/>
        </a:p>
      </dgm:t>
    </dgm:pt>
    <dgm:pt modelId="{867524A0-8AD0-41AF-96BD-73F66927B480}">
      <dgm:prSet/>
      <dgm:spPr/>
      <dgm:t>
        <a:bodyPr/>
        <a:lstStyle/>
        <a:p>
          <a:r>
            <a:rPr lang="en-US" dirty="0"/>
            <a:t>information from files to build file representation</a:t>
          </a:r>
        </a:p>
      </dgm:t>
    </dgm:pt>
    <dgm:pt modelId="{B9621705-3F9A-4261-94B7-91A33138E0E2}" type="parTrans" cxnId="{D732A739-26C8-488B-B812-7B7A860D91A9}">
      <dgm:prSet/>
      <dgm:spPr/>
      <dgm:t>
        <a:bodyPr/>
        <a:lstStyle/>
        <a:p>
          <a:endParaRPr lang="en-US"/>
        </a:p>
      </dgm:t>
    </dgm:pt>
    <dgm:pt modelId="{8E829BE3-DF33-4D42-A8FB-52ED2F417CCC}" type="sibTrans" cxnId="{D732A739-26C8-488B-B812-7B7A860D91A9}">
      <dgm:prSet/>
      <dgm:spPr/>
      <dgm:t>
        <a:bodyPr/>
        <a:lstStyle/>
        <a:p>
          <a:endParaRPr lang="en-US"/>
        </a:p>
      </dgm:t>
    </dgm:pt>
    <dgm:pt modelId="{1B3B8517-9178-45D3-97D2-C2720A5B222B}">
      <dgm:prSet/>
      <dgm:spPr/>
      <dgm:t>
        <a:bodyPr/>
        <a:lstStyle/>
        <a:p>
          <a:r>
            <a:rPr lang="en-US" dirty="0"/>
            <a:t>Build</a:t>
          </a:r>
        </a:p>
      </dgm:t>
    </dgm:pt>
    <dgm:pt modelId="{C584E841-943E-410E-B026-99A851421897}" type="parTrans" cxnId="{37B30B11-5CB3-4BA2-9470-FA6281D0D3C5}">
      <dgm:prSet/>
      <dgm:spPr/>
      <dgm:t>
        <a:bodyPr/>
        <a:lstStyle/>
        <a:p>
          <a:endParaRPr lang="en-US"/>
        </a:p>
      </dgm:t>
    </dgm:pt>
    <dgm:pt modelId="{70E86843-6A79-45A3-84C0-DF998B710B20}" type="sibTrans" cxnId="{37B30B11-5CB3-4BA2-9470-FA6281D0D3C5}">
      <dgm:prSet/>
      <dgm:spPr/>
      <dgm:t>
        <a:bodyPr/>
        <a:lstStyle/>
        <a:p>
          <a:endParaRPr lang="en-US"/>
        </a:p>
      </dgm:t>
    </dgm:pt>
    <dgm:pt modelId="{24FAC1EC-F574-4EA1-86B6-A5AD52FB4053}">
      <dgm:prSet/>
      <dgm:spPr/>
      <dgm:t>
        <a:bodyPr/>
        <a:lstStyle/>
        <a:p>
          <a:r>
            <a:rPr lang="en-US" dirty="0"/>
            <a:t>un-supervised learning solution to group files</a:t>
          </a:r>
        </a:p>
      </dgm:t>
    </dgm:pt>
    <dgm:pt modelId="{4D4FCDBA-F121-4E37-ACC2-131C2FA5840A}" type="parTrans" cxnId="{4C2FA20D-0DA6-4ACA-B999-99FD07ABF299}">
      <dgm:prSet/>
      <dgm:spPr/>
      <dgm:t>
        <a:bodyPr/>
        <a:lstStyle/>
        <a:p>
          <a:endParaRPr lang="en-US"/>
        </a:p>
      </dgm:t>
    </dgm:pt>
    <dgm:pt modelId="{4362C791-7D89-4696-B406-78305060683F}" type="sibTrans" cxnId="{4C2FA20D-0DA6-4ACA-B999-99FD07ABF299}">
      <dgm:prSet/>
      <dgm:spPr/>
      <dgm:t>
        <a:bodyPr/>
        <a:lstStyle/>
        <a:p>
          <a:endParaRPr lang="en-US"/>
        </a:p>
      </dgm:t>
    </dgm:pt>
    <dgm:pt modelId="{31E89749-CD8C-41FF-A030-A220B90C88D9}" type="pres">
      <dgm:prSet presAssocID="{50B864BB-7B0F-45CD-B61D-AD0AAFD3FED4}" presName="Name0" presStyleCnt="0">
        <dgm:presLayoutVars>
          <dgm:dir/>
          <dgm:animLvl val="lvl"/>
          <dgm:resizeHandles val="exact"/>
        </dgm:presLayoutVars>
      </dgm:prSet>
      <dgm:spPr/>
    </dgm:pt>
    <dgm:pt modelId="{ECDB3CB0-0154-4062-AD85-0FC51AD5B2A8}" type="pres">
      <dgm:prSet presAssocID="{08406EC7-92E5-4F94-9E90-9A780A923230}" presName="linNode" presStyleCnt="0"/>
      <dgm:spPr/>
    </dgm:pt>
    <dgm:pt modelId="{11181E4E-B1AA-42C8-B415-EFBF30A5DEED}" type="pres">
      <dgm:prSet presAssocID="{08406EC7-92E5-4F94-9E90-9A780A923230}" presName="parentText" presStyleLbl="solidFgAcc1" presStyleIdx="0" presStyleCnt="3">
        <dgm:presLayoutVars>
          <dgm:chMax val="1"/>
          <dgm:bulletEnabled/>
        </dgm:presLayoutVars>
      </dgm:prSet>
      <dgm:spPr/>
    </dgm:pt>
    <dgm:pt modelId="{CE6B599A-9B42-4A48-A377-720F86553032}" type="pres">
      <dgm:prSet presAssocID="{08406EC7-92E5-4F94-9E90-9A780A923230}" presName="descendantText" presStyleLbl="alignNode1" presStyleIdx="0" presStyleCnt="3">
        <dgm:presLayoutVars>
          <dgm:bulletEnabled/>
        </dgm:presLayoutVars>
      </dgm:prSet>
      <dgm:spPr/>
    </dgm:pt>
    <dgm:pt modelId="{9EE3223F-000E-44A3-B72E-47B67D750BF9}" type="pres">
      <dgm:prSet presAssocID="{F83F6717-77F4-4710-9884-95807171C558}" presName="sp" presStyleCnt="0"/>
      <dgm:spPr/>
    </dgm:pt>
    <dgm:pt modelId="{9C66B462-9026-4C77-B422-DB77C54A1709}" type="pres">
      <dgm:prSet presAssocID="{CF7FDC7B-6D6A-449E-861B-81A01BBDEA55}" presName="linNode" presStyleCnt="0"/>
      <dgm:spPr/>
    </dgm:pt>
    <dgm:pt modelId="{154ED6B2-5901-4C3A-9C0E-A0D1D35CAEAD}" type="pres">
      <dgm:prSet presAssocID="{CF7FDC7B-6D6A-449E-861B-81A01BBDEA55}" presName="parentText" presStyleLbl="solidFgAcc1" presStyleIdx="1" presStyleCnt="3">
        <dgm:presLayoutVars>
          <dgm:chMax val="1"/>
          <dgm:bulletEnabled/>
        </dgm:presLayoutVars>
      </dgm:prSet>
      <dgm:spPr/>
    </dgm:pt>
    <dgm:pt modelId="{C5976BA2-F8DA-4FBD-A842-F7B477399F8E}" type="pres">
      <dgm:prSet presAssocID="{CF7FDC7B-6D6A-449E-861B-81A01BBDEA55}" presName="descendantText" presStyleLbl="alignNode1" presStyleIdx="1" presStyleCnt="3">
        <dgm:presLayoutVars>
          <dgm:bulletEnabled/>
        </dgm:presLayoutVars>
      </dgm:prSet>
      <dgm:spPr/>
    </dgm:pt>
    <dgm:pt modelId="{F971E30A-881A-4B21-B13B-A63A619C6F0B}" type="pres">
      <dgm:prSet presAssocID="{92201F0A-17CD-40C4-BD65-DCF3C7D26ED2}" presName="sp" presStyleCnt="0"/>
      <dgm:spPr/>
    </dgm:pt>
    <dgm:pt modelId="{32CAF8D5-AAA4-412C-A2E1-970BBA7C10BF}" type="pres">
      <dgm:prSet presAssocID="{1B3B8517-9178-45D3-97D2-C2720A5B222B}" presName="linNode" presStyleCnt="0"/>
      <dgm:spPr/>
    </dgm:pt>
    <dgm:pt modelId="{8FD7DFF0-6147-455F-806B-510D8EBF9F04}" type="pres">
      <dgm:prSet presAssocID="{1B3B8517-9178-45D3-97D2-C2720A5B222B}" presName="parentText" presStyleLbl="solidFgAcc1" presStyleIdx="2" presStyleCnt="3">
        <dgm:presLayoutVars>
          <dgm:chMax val="1"/>
          <dgm:bulletEnabled/>
        </dgm:presLayoutVars>
      </dgm:prSet>
      <dgm:spPr/>
    </dgm:pt>
    <dgm:pt modelId="{7B8849F8-6D2B-4B19-957B-4F24FBD1A151}" type="pres">
      <dgm:prSet presAssocID="{1B3B8517-9178-45D3-97D2-C2720A5B222B}" presName="descendantText" presStyleLbl="alignNode1" presStyleIdx="2" presStyleCnt="3">
        <dgm:presLayoutVars>
          <dgm:bulletEnabled/>
        </dgm:presLayoutVars>
      </dgm:prSet>
      <dgm:spPr/>
    </dgm:pt>
  </dgm:ptLst>
  <dgm:cxnLst>
    <dgm:cxn modelId="{4C2FA20D-0DA6-4ACA-B999-99FD07ABF299}" srcId="{1B3B8517-9178-45D3-97D2-C2720A5B222B}" destId="{24FAC1EC-F574-4EA1-86B6-A5AD52FB4053}" srcOrd="0" destOrd="0" parTransId="{4D4FCDBA-F121-4E37-ACC2-131C2FA5840A}" sibTransId="{4362C791-7D89-4696-B406-78305060683F}"/>
    <dgm:cxn modelId="{37B30B11-5CB3-4BA2-9470-FA6281D0D3C5}" srcId="{50B864BB-7B0F-45CD-B61D-AD0AAFD3FED4}" destId="{1B3B8517-9178-45D3-97D2-C2720A5B222B}" srcOrd="2" destOrd="0" parTransId="{C584E841-943E-410E-B026-99A851421897}" sibTransId="{70E86843-6A79-45A3-84C0-DF998B710B20}"/>
    <dgm:cxn modelId="{8258AA17-B3EE-4488-AC4B-2994FE4F2D79}" type="presOf" srcId="{867524A0-8AD0-41AF-96BD-73F66927B480}" destId="{C5976BA2-F8DA-4FBD-A842-F7B477399F8E}" srcOrd="0" destOrd="0" presId="urn:microsoft.com/office/officeart/2016/7/layout/VerticalHollowActionList"/>
    <dgm:cxn modelId="{D732A739-26C8-488B-B812-7B7A860D91A9}" srcId="{CF7FDC7B-6D6A-449E-861B-81A01BBDEA55}" destId="{867524A0-8AD0-41AF-96BD-73F66927B480}" srcOrd="0" destOrd="0" parTransId="{B9621705-3F9A-4261-94B7-91A33138E0E2}" sibTransId="{8E829BE3-DF33-4D42-A8FB-52ED2F417CCC}"/>
    <dgm:cxn modelId="{B27C4188-B0C6-45A0-B7B2-D4AAFBBEB956}" type="presOf" srcId="{24FAC1EC-F574-4EA1-86B6-A5AD52FB4053}" destId="{7B8849F8-6D2B-4B19-957B-4F24FBD1A151}" srcOrd="0" destOrd="0" presId="urn:microsoft.com/office/officeart/2016/7/layout/VerticalHollowActionList"/>
    <dgm:cxn modelId="{F15AE789-FCDF-490D-AF32-F8172368F002}" srcId="{50B864BB-7B0F-45CD-B61D-AD0AAFD3FED4}" destId="{08406EC7-92E5-4F94-9E90-9A780A923230}" srcOrd="0" destOrd="0" parTransId="{76AE5B3E-D71B-42EE-A2AD-D0C0124DDD2C}" sibTransId="{F83F6717-77F4-4710-9884-95807171C558}"/>
    <dgm:cxn modelId="{B9689C9F-EC03-4286-B1EE-8A2D7DEADCC4}" type="presOf" srcId="{1B3B8517-9178-45D3-97D2-C2720A5B222B}" destId="{8FD7DFF0-6147-455F-806B-510D8EBF9F04}" srcOrd="0" destOrd="0" presId="urn:microsoft.com/office/officeart/2016/7/layout/VerticalHollowActionList"/>
    <dgm:cxn modelId="{2BA1C19F-9723-46B8-80DF-AD427AA0D417}" type="presOf" srcId="{08406EC7-92E5-4F94-9E90-9A780A923230}" destId="{11181E4E-B1AA-42C8-B415-EFBF30A5DEED}" srcOrd="0" destOrd="0" presId="urn:microsoft.com/office/officeart/2016/7/layout/VerticalHollowActionList"/>
    <dgm:cxn modelId="{D2497CA7-622B-4E59-B72A-B9047A568DA1}" type="presOf" srcId="{50B864BB-7B0F-45CD-B61D-AD0AAFD3FED4}" destId="{31E89749-CD8C-41FF-A030-A220B90C88D9}" srcOrd="0" destOrd="0" presId="urn:microsoft.com/office/officeart/2016/7/layout/VerticalHollowActionList"/>
    <dgm:cxn modelId="{D80497BA-B5DB-4F0C-9677-A8A5C027783F}" type="presOf" srcId="{CF7FDC7B-6D6A-449E-861B-81A01BBDEA55}" destId="{154ED6B2-5901-4C3A-9C0E-A0D1D35CAEAD}" srcOrd="0" destOrd="0" presId="urn:microsoft.com/office/officeart/2016/7/layout/VerticalHollowActionList"/>
    <dgm:cxn modelId="{7BB87CBE-05F3-4CCC-A138-C4C06DB1181C}" srcId="{08406EC7-92E5-4F94-9E90-9A780A923230}" destId="{2CA8EA0F-1435-4B6C-8226-6346DC93052E}" srcOrd="0" destOrd="0" parTransId="{13B52A16-1806-4E89-9528-313CD270891F}" sibTransId="{B4E07B08-E850-452E-B15B-8D83BE5AD5AA}"/>
    <dgm:cxn modelId="{9235D7D7-1535-468F-B4CA-975D2A7E2451}" type="presOf" srcId="{2CA8EA0F-1435-4B6C-8226-6346DC93052E}" destId="{CE6B599A-9B42-4A48-A377-720F86553032}" srcOrd="0" destOrd="0" presId="urn:microsoft.com/office/officeart/2016/7/layout/VerticalHollowActionList"/>
    <dgm:cxn modelId="{244AC9E6-7728-4594-A003-1F898EEDA953}" srcId="{50B864BB-7B0F-45CD-B61D-AD0AAFD3FED4}" destId="{CF7FDC7B-6D6A-449E-861B-81A01BBDEA55}" srcOrd="1" destOrd="0" parTransId="{F164D3B2-458B-49F6-A4D5-AF1263EBEB3E}" sibTransId="{92201F0A-17CD-40C4-BD65-DCF3C7D26ED2}"/>
    <dgm:cxn modelId="{6E1D8B65-1CFE-4120-BBF1-5611959CCB9D}" type="presParOf" srcId="{31E89749-CD8C-41FF-A030-A220B90C88D9}" destId="{ECDB3CB0-0154-4062-AD85-0FC51AD5B2A8}" srcOrd="0" destOrd="0" presId="urn:microsoft.com/office/officeart/2016/7/layout/VerticalHollowActionList"/>
    <dgm:cxn modelId="{F7821063-8744-4C4E-AA95-FC4CEF55691A}" type="presParOf" srcId="{ECDB3CB0-0154-4062-AD85-0FC51AD5B2A8}" destId="{11181E4E-B1AA-42C8-B415-EFBF30A5DEED}" srcOrd="0" destOrd="0" presId="urn:microsoft.com/office/officeart/2016/7/layout/VerticalHollowActionList"/>
    <dgm:cxn modelId="{5CE3DC1B-75C0-4DD0-ADD9-2ADF2623A486}" type="presParOf" srcId="{ECDB3CB0-0154-4062-AD85-0FC51AD5B2A8}" destId="{CE6B599A-9B42-4A48-A377-720F86553032}" srcOrd="1" destOrd="0" presId="urn:microsoft.com/office/officeart/2016/7/layout/VerticalHollowActionList"/>
    <dgm:cxn modelId="{F4439F68-8F59-4FB9-9974-E78036D70A76}" type="presParOf" srcId="{31E89749-CD8C-41FF-A030-A220B90C88D9}" destId="{9EE3223F-000E-44A3-B72E-47B67D750BF9}" srcOrd="1" destOrd="0" presId="urn:microsoft.com/office/officeart/2016/7/layout/VerticalHollowActionList"/>
    <dgm:cxn modelId="{744A1AC6-1E90-4303-A324-831954A62892}" type="presParOf" srcId="{31E89749-CD8C-41FF-A030-A220B90C88D9}" destId="{9C66B462-9026-4C77-B422-DB77C54A1709}" srcOrd="2" destOrd="0" presId="urn:microsoft.com/office/officeart/2016/7/layout/VerticalHollowActionList"/>
    <dgm:cxn modelId="{4E969EFE-12FF-4C56-ABCD-E9EC312EE9F5}" type="presParOf" srcId="{9C66B462-9026-4C77-B422-DB77C54A1709}" destId="{154ED6B2-5901-4C3A-9C0E-A0D1D35CAEAD}" srcOrd="0" destOrd="0" presId="urn:microsoft.com/office/officeart/2016/7/layout/VerticalHollowActionList"/>
    <dgm:cxn modelId="{5F53E31F-44E8-4EC3-8AE6-3E0C2DBBC61F}" type="presParOf" srcId="{9C66B462-9026-4C77-B422-DB77C54A1709}" destId="{C5976BA2-F8DA-4FBD-A842-F7B477399F8E}" srcOrd="1" destOrd="0" presId="urn:microsoft.com/office/officeart/2016/7/layout/VerticalHollowActionList"/>
    <dgm:cxn modelId="{CCD0D8AE-4231-4893-8C21-2729FC74AE40}" type="presParOf" srcId="{31E89749-CD8C-41FF-A030-A220B90C88D9}" destId="{F971E30A-881A-4B21-B13B-A63A619C6F0B}" srcOrd="3" destOrd="0" presId="urn:microsoft.com/office/officeart/2016/7/layout/VerticalHollowActionList"/>
    <dgm:cxn modelId="{1EE1F14A-AA2F-4052-8553-19098F1FAF10}" type="presParOf" srcId="{31E89749-CD8C-41FF-A030-A220B90C88D9}" destId="{32CAF8D5-AAA4-412C-A2E1-970BBA7C10BF}" srcOrd="4" destOrd="0" presId="urn:microsoft.com/office/officeart/2016/7/layout/VerticalHollowActionList"/>
    <dgm:cxn modelId="{B1F57BAC-90A3-4A58-9343-B1CFE031E6AC}" type="presParOf" srcId="{32CAF8D5-AAA4-412C-A2E1-970BBA7C10BF}" destId="{8FD7DFF0-6147-455F-806B-510D8EBF9F04}" srcOrd="0" destOrd="0" presId="urn:microsoft.com/office/officeart/2016/7/layout/VerticalHollowActionList"/>
    <dgm:cxn modelId="{EFBDC02C-52A3-4DF2-9D23-08A18A0E5922}" type="presParOf" srcId="{32CAF8D5-AAA4-412C-A2E1-970BBA7C10BF}" destId="{7B8849F8-6D2B-4B19-957B-4F24FBD1A151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6B599A-9B42-4A48-A377-720F86553032}">
      <dsp:nvSpPr>
        <dsp:cNvPr id="0" name=""/>
        <dsp:cNvSpPr/>
      </dsp:nvSpPr>
      <dsp:spPr>
        <a:xfrm>
          <a:off x="995515" y="1137"/>
          <a:ext cx="3982062" cy="116570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7263" tIns="296090" rIns="77263" bIns="29609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intelligence using ML and NLP techniques</a:t>
          </a:r>
        </a:p>
      </dsp:txBody>
      <dsp:txXfrm>
        <a:off x="995515" y="1137"/>
        <a:ext cx="3982062" cy="1165709"/>
      </dsp:txXfrm>
    </dsp:sp>
    <dsp:sp modelId="{11181E4E-B1AA-42C8-B415-EFBF30A5DEED}">
      <dsp:nvSpPr>
        <dsp:cNvPr id="0" name=""/>
        <dsp:cNvSpPr/>
      </dsp:nvSpPr>
      <dsp:spPr>
        <a:xfrm>
          <a:off x="0" y="1137"/>
          <a:ext cx="995515" cy="11657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679" tIns="115146" rIns="52679" bIns="11514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Ingest</a:t>
          </a:r>
        </a:p>
      </dsp:txBody>
      <dsp:txXfrm>
        <a:off x="0" y="1137"/>
        <a:ext cx="995515" cy="1165709"/>
      </dsp:txXfrm>
    </dsp:sp>
    <dsp:sp modelId="{C5976BA2-F8DA-4FBD-A842-F7B477399F8E}">
      <dsp:nvSpPr>
        <dsp:cNvPr id="0" name=""/>
        <dsp:cNvSpPr/>
      </dsp:nvSpPr>
      <dsp:spPr>
        <a:xfrm>
          <a:off x="995515" y="1236789"/>
          <a:ext cx="3982062" cy="1165709"/>
        </a:xfrm>
        <a:prstGeom prst="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7263" tIns="296090" rIns="77263" bIns="29609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information from files to build file representation</a:t>
          </a:r>
        </a:p>
      </dsp:txBody>
      <dsp:txXfrm>
        <a:off x="995515" y="1236789"/>
        <a:ext cx="3982062" cy="1165709"/>
      </dsp:txXfrm>
    </dsp:sp>
    <dsp:sp modelId="{154ED6B2-5901-4C3A-9C0E-A0D1D35CAEAD}">
      <dsp:nvSpPr>
        <dsp:cNvPr id="0" name=""/>
        <dsp:cNvSpPr/>
      </dsp:nvSpPr>
      <dsp:spPr>
        <a:xfrm>
          <a:off x="0" y="1236789"/>
          <a:ext cx="995515" cy="11657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679" tIns="115146" rIns="52679" bIns="11514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Extract</a:t>
          </a:r>
        </a:p>
      </dsp:txBody>
      <dsp:txXfrm>
        <a:off x="0" y="1236789"/>
        <a:ext cx="995515" cy="1165709"/>
      </dsp:txXfrm>
    </dsp:sp>
    <dsp:sp modelId="{7B8849F8-6D2B-4B19-957B-4F24FBD1A151}">
      <dsp:nvSpPr>
        <dsp:cNvPr id="0" name=""/>
        <dsp:cNvSpPr/>
      </dsp:nvSpPr>
      <dsp:spPr>
        <a:xfrm>
          <a:off x="995515" y="2472441"/>
          <a:ext cx="3982062" cy="1165709"/>
        </a:xfrm>
        <a:prstGeom prst="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7263" tIns="296090" rIns="77263" bIns="29609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un-supervised learning solution to group files</a:t>
          </a:r>
        </a:p>
      </dsp:txBody>
      <dsp:txXfrm>
        <a:off x="995515" y="2472441"/>
        <a:ext cx="3982062" cy="1165709"/>
      </dsp:txXfrm>
    </dsp:sp>
    <dsp:sp modelId="{8FD7DFF0-6147-455F-806B-510D8EBF9F04}">
      <dsp:nvSpPr>
        <dsp:cNvPr id="0" name=""/>
        <dsp:cNvSpPr/>
      </dsp:nvSpPr>
      <dsp:spPr>
        <a:xfrm>
          <a:off x="0" y="2472441"/>
          <a:ext cx="995515" cy="11657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679" tIns="115146" rIns="52679" bIns="11514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Build</a:t>
          </a:r>
        </a:p>
      </dsp:txBody>
      <dsp:txXfrm>
        <a:off x="0" y="2472441"/>
        <a:ext cx="995515" cy="11657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D496EB3-64AB-43A2-9A64-FD91B575794A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75CDB77-D6FC-4272-845B-33D5D64E3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515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DF3FC-45A9-4EC6-AF58-25AD87C4B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E7CDC0-5018-442D-827A-71AA76CFD6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87979-8E91-4B6E-80DF-95AA7FE24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2FE27-7BED-4042-AA91-C199A3D78D2D}" type="datetime1">
              <a:rPr lang="en-US" smtClean="0"/>
              <a:t>3/29/2019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79233-7500-49E1-BBA3-BDFA6EE24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B7F4F-C271-4F12-9741-4706563DA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0C5A1-5B01-4D03-86AB-DBABE0D6C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56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2139-2F67-44A9-9DA6-541432B2A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8CC754-2673-44A2-AE8B-3AE19D587B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A3D69-02A2-4EE5-B3E2-6FFAC5FB7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E2967-8451-4422-9B85-92B5B08B57E2}" type="datetime1">
              <a:rPr lang="en-US" smtClean="0"/>
              <a:t>3/29/2019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25200-B9A2-4564-899F-5DAE78339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BB1B9-D359-4750-8BEA-DFFC83314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0C5A1-5B01-4D03-86AB-DBABE0D6C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869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7E4439-11FA-4613-AC00-5050959832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472999-E2F1-4602-84B0-B2790594F0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F4E4E0-17BF-40CF-965E-BBC9B5372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0EE4-FF2F-475C-AD61-55E8D97BBA4F}" type="datetime1">
              <a:rPr lang="en-US" smtClean="0"/>
              <a:t>3/29/2019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86317-ADC7-4822-9480-930D1C5B2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440AB-4C14-4267-B342-CB4F5DF5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0C5A1-5B01-4D03-86AB-DBABE0D6C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89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2E97A-40C9-4783-82E9-1FD6B940B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77E13-98EA-4733-B6E4-8432F2F26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A7DCE-A8B7-4F23-B55D-289ED0C3B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4854-EBFB-49B4-A031-6CA1F0E20AFD}" type="datetime1">
              <a:rPr lang="en-US" smtClean="0"/>
              <a:t>3/29/2019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CCC1F-3713-46B0-A7E9-80BFD557D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C3916-69E7-4BB3-A39C-2AF234861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0C5A1-5B01-4D03-86AB-DBABE0D6C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6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F8A92-ECFC-41D3-BA82-8E52373B8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50620E-DBD4-41FB-93AC-9DC2A75D3C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35E63-D476-44A9-B4E1-7221D8DE3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8BE3A-09D7-4982-A618-66D553042BC5}" type="datetime1">
              <a:rPr lang="en-US" smtClean="0"/>
              <a:t>3/29/2019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53E58-8314-481F-B763-AC3C075D8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F25AE-3822-48F3-A4CF-E8DE18A26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0C5A1-5B01-4D03-86AB-DBABE0D6C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621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D615-CC97-428B-B1C2-C88D31009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4DDED-4AE2-4262-A4AC-D09F10DF23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4F4654-CFDF-4920-A2FA-12F82BEC55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33F2A6-251B-46AA-BEEC-AD396A463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EF658-E0F6-4DFA-B032-0E0B634D92DB}" type="datetime1">
              <a:rPr lang="en-US" smtClean="0"/>
              <a:t>3/29/2019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D9D3E8-16A5-4474-8250-D891E9B3E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A30A29-2009-4FC2-9A5C-8621575B7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0C5A1-5B01-4D03-86AB-DBABE0D6C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45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1BB49-FB69-4456-A2C8-212DBC42F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1E379-462E-40C2-8674-BE83F3076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880D0B-CCC9-406B-9720-F2AA7DC4E8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AC9E13-3C64-421A-A05D-AEE8F9840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116D66-2E23-4C9C-A2BD-7E6F44A2D3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AEC5C0-BEC1-4EDD-9CBD-1BEABA195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4A3FA-EC98-4F8A-B7E5-EE7EC43EAB66}" type="datetime1">
              <a:rPr lang="en-US" smtClean="0"/>
              <a:t>3/29/2019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37727D-194F-479C-9387-EA1E22105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130D7-5B5C-407A-A0CC-24AF06935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0C5A1-5B01-4D03-86AB-DBABE0D6C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326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09329-4C70-436A-9771-EB2864780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9D90F0-BE59-4D3F-8FDB-4E781DACD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AE4E9-2895-40FB-BC25-628C940ED855}" type="datetime1">
              <a:rPr lang="en-US" smtClean="0"/>
              <a:t>3/29/2019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79B91A-2641-4E8A-ADD7-66616D44A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36DDC3-532F-4ED5-B344-26D090EFE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0C5A1-5B01-4D03-86AB-DBABE0D6C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986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97A17B-FB1F-435C-8D79-8C380238C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812E6-06F0-4C3B-A139-9CB86A816B52}" type="datetime1">
              <a:rPr lang="en-US" smtClean="0"/>
              <a:t>3/29/2019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9939AA-7E91-43E6-8C59-B31C74CDF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943D8-2461-4F28-8804-EE255C279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0C5A1-5B01-4D03-86AB-DBABE0D6C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710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419C0-270B-4024-86F0-B1B142A97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82025-ABFD-4DEF-9704-968DF13F9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29E55E-79FF-4D75-9C42-9112C00B8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2C9900-FBBE-4FD1-99B3-9639345B7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D2DFA-C5FB-4274-8AE8-34880C3923F7}" type="datetime1">
              <a:rPr lang="en-US" smtClean="0"/>
              <a:t>3/29/2019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1591DF-44B2-498B-89D9-857AF0757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8B2F42-9767-44C3-834F-921357620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0C5A1-5B01-4D03-86AB-DBABE0D6C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7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2A52E-DF8D-4BBC-ABE9-A906B64B7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8E418B-E46F-4F68-AB99-0CAD39AFED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B57EEB-AC22-42A4-BFC2-46DF9F46DE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00074-64FD-4386-A3A3-011E4DAFC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0EABB-BDE3-4FF3-A311-F3D5F57CCF98}" type="datetime1">
              <a:rPr lang="en-US" smtClean="0"/>
              <a:t>3/29/2019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9494BC-5C9A-440E-97DB-49253A4B8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F19C6-B2C4-4B44-B220-3AB093CC7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0C5A1-5B01-4D03-86AB-DBABE0D6C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2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78C6E2-A959-4E2E-9031-7242C1ED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7D78B9-114C-4377-9E54-EFA84F2DB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56A32-3667-4475-84DF-E598B90B4B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37085-6338-4352-9C24-4EEA509AAD72}" type="datetime1">
              <a:rPr lang="en-US" smtClean="0"/>
              <a:t>3/29/2019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2124D-E7D7-483F-A606-BA1E2EA550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83774-B59C-4B2D-BF34-6ACF30307E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30C5A1-5B01-4D03-86AB-DBABE0D6C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64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ardock.com/products/fences/" TargetMode="External"/><Relationship Id="rId3" Type="http://schemas.openxmlformats.org/officeDocument/2006/relationships/video" Target="https://www.youtube.com/embed/w9-xDAnfYlI?feature=oembed" TargetMode="External"/><Relationship Id="rId7" Type="http://schemas.openxmlformats.org/officeDocument/2006/relationships/image" Target="../media/image4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www.macworld.com/article/3284107/article.html" TargetMode="Externa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AFA4E3-81B3-4D0B-B8A1-A2CFA6B1EC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/>
              <a:t>Intelligent File Organizer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FA4F89-9B99-4AFB-AFBC-4C584055B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Wei Guo</a:t>
            </a:r>
          </a:p>
          <a:p>
            <a:pPr algn="l"/>
            <a:r>
              <a:rPr lang="en-US" dirty="0"/>
              <a:t>2019-03-29</a:t>
            </a:r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559DB35-C32E-4FF6-B472-43E4535AE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2" y="5943600"/>
            <a:ext cx="885825" cy="914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36E10B-4597-48E5-8AE2-CBB55A39A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0C5A1-5B01-4D03-86AB-DBABE0D6C4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749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D82D8-1933-425E-936A-ABC52D962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98" y="158438"/>
            <a:ext cx="7474172" cy="9865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Next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40441-CCD7-460E-8973-485D95073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0770" y="970059"/>
            <a:ext cx="4393438" cy="5099545"/>
          </a:xfrm>
        </p:spPr>
        <p:txBody>
          <a:bodyPr anchor="ctr">
            <a:normAutofit lnSpcReduction="10000"/>
          </a:bodyPr>
          <a:lstStyle/>
          <a:p>
            <a:r>
              <a:rPr lang="en-US" sz="1800" dirty="0"/>
              <a:t>Improve models</a:t>
            </a:r>
          </a:p>
          <a:p>
            <a:pPr lvl="1"/>
            <a:r>
              <a:rPr lang="en-US" sz="1800" dirty="0"/>
              <a:t>Text processing</a:t>
            </a:r>
          </a:p>
          <a:p>
            <a:pPr lvl="1"/>
            <a:r>
              <a:rPr lang="en-US" sz="1800" dirty="0"/>
              <a:t>Model parameters</a:t>
            </a:r>
          </a:p>
          <a:p>
            <a:pPr lvl="1"/>
            <a:r>
              <a:rPr lang="en-US" sz="1800" dirty="0"/>
              <a:t>Other models</a:t>
            </a:r>
          </a:p>
          <a:p>
            <a:r>
              <a:rPr lang="en-US" sz="1800" dirty="0"/>
              <a:t>Extract text from document content</a:t>
            </a:r>
          </a:p>
          <a:p>
            <a:pPr lvl="1"/>
            <a:r>
              <a:rPr lang="en-US" sz="1800" dirty="0"/>
              <a:t>Different file type extractor</a:t>
            </a:r>
          </a:p>
          <a:p>
            <a:r>
              <a:rPr lang="en-US" sz="1800" dirty="0"/>
              <a:t>Create meaningful folder names</a:t>
            </a:r>
          </a:p>
          <a:p>
            <a:pPr lvl="1"/>
            <a:r>
              <a:rPr lang="en-US" sz="1800" dirty="0"/>
              <a:t>From key words in each cluster</a:t>
            </a:r>
          </a:p>
          <a:p>
            <a:r>
              <a:rPr lang="en-US" sz="1800" dirty="0"/>
              <a:t>Include user feedback to improve model</a:t>
            </a:r>
          </a:p>
          <a:p>
            <a:pPr lvl="1"/>
            <a:r>
              <a:rPr lang="en-US" sz="1800" dirty="0"/>
              <a:t>Reinforcement learning may help</a:t>
            </a:r>
          </a:p>
          <a:p>
            <a:r>
              <a:rPr lang="en-US" sz="1800" dirty="0"/>
              <a:t>Build application</a:t>
            </a:r>
          </a:p>
          <a:p>
            <a:pPr lvl="1"/>
            <a:r>
              <a:rPr lang="en-US" sz="1800" dirty="0"/>
              <a:t>Desktop app</a:t>
            </a:r>
          </a:p>
          <a:p>
            <a:pPr lvl="1"/>
            <a:r>
              <a:rPr lang="en-US" sz="1800" dirty="0"/>
              <a:t>Add to right click menu</a:t>
            </a:r>
          </a:p>
          <a:p>
            <a:r>
              <a:rPr lang="en-US" sz="1800" dirty="0"/>
              <a:t>Train embedding within substrate</a:t>
            </a:r>
          </a:p>
          <a:p>
            <a:pPr lvl="1"/>
            <a:r>
              <a:rPr lang="en-US" sz="1800" dirty="0"/>
              <a:t>Within your file system</a:t>
            </a:r>
          </a:p>
          <a:p>
            <a:pPr lvl="1"/>
            <a:r>
              <a:rPr lang="en-US" sz="1800" dirty="0"/>
              <a:t>In your organization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DeveloperTools">
            <a:extLst>
              <a:ext uri="{FF2B5EF4-FFF2-40B4-BE49-F238E27FC236}">
                <a16:creationId xmlns:a16="http://schemas.microsoft.com/office/drawing/2014/main" id="{C4EC1081-978E-44A1-8005-DBB67C894F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914046-7E39-4CEA-9602-542346573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0C5A1-5B01-4D03-86AB-DBABE0D6C4CB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414946-BB5E-4BCD-8F91-7F16492EF740}"/>
              </a:ext>
            </a:extLst>
          </p:cNvPr>
          <p:cNvSpPr txBox="1"/>
          <p:nvPr/>
        </p:nvSpPr>
        <p:spPr>
          <a:xfrm>
            <a:off x="6487688" y="5742771"/>
            <a:ext cx="3429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Join me to hack in the summer!</a:t>
            </a:r>
          </a:p>
        </p:txBody>
      </p:sp>
    </p:spTree>
    <p:extLst>
      <p:ext uri="{BB962C8B-B14F-4D97-AF65-F5344CB8AC3E}">
        <p14:creationId xmlns:p14="http://schemas.microsoft.com/office/powerpoint/2010/main" val="1080950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44BBD4-2DF5-41DA-AF0B-30069D3808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 l="4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8749D5-0EFF-4862-B345-3ADA0BA4F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0000"/>
                </a:solidFill>
              </a:rPr>
              <a:t>How to clean this up?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221E66-01CD-43A2-B3DF-410EA1B99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0C5A1-5B01-4D03-86AB-DBABE0D6C4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47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houghtfulShabbyEland-mobile">
            <a:hlinkClick r:id="" action="ppaction://media"/>
            <a:extLst>
              <a:ext uri="{FF2B5EF4-FFF2-40B4-BE49-F238E27FC236}">
                <a16:creationId xmlns:a16="http://schemas.microsoft.com/office/drawing/2014/main" id="{DD54C151-A67B-4C8D-8320-F2BF71E88AF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7675" y="2738297"/>
            <a:ext cx="4161326" cy="260059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422A09-C060-48E5-8957-49F6A92D4796}"/>
              </a:ext>
            </a:extLst>
          </p:cNvPr>
          <p:cNvSpPr txBox="1"/>
          <p:nvPr/>
        </p:nvSpPr>
        <p:spPr>
          <a:xfrm>
            <a:off x="254368" y="2329327"/>
            <a:ext cx="2376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macOS Mojave: </a:t>
            </a:r>
            <a:r>
              <a:rPr lang="en-US" dirty="0">
                <a:hlinkClick r:id="rId6"/>
              </a:rPr>
              <a:t>Stacks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A2FDEA-E336-4F3E-BD4D-315D37012A65}"/>
              </a:ext>
            </a:extLst>
          </p:cNvPr>
          <p:cNvSpPr txBox="1"/>
          <p:nvPr/>
        </p:nvSpPr>
        <p:spPr>
          <a:xfrm>
            <a:off x="6369906" y="137705"/>
            <a:ext cx="497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Windows: manually create folders to organize files</a:t>
            </a:r>
          </a:p>
        </p:txBody>
      </p:sp>
      <p:pic>
        <p:nvPicPr>
          <p:cNvPr id="8" name="Online Media 7" title="Automatically organize your desktop icons into shaded areas called Fences!">
            <a:hlinkClick r:id="" action="ppaction://media"/>
            <a:extLst>
              <a:ext uri="{FF2B5EF4-FFF2-40B4-BE49-F238E27FC236}">
                <a16:creationId xmlns:a16="http://schemas.microsoft.com/office/drawing/2014/main" id="{4006A918-3904-4C69-9881-016F694A06BA}"/>
              </a:ext>
            </a:extLst>
          </p:cNvPr>
          <p:cNvPicPr>
            <a:picLocks noRot="1" noChangeAspect="1"/>
          </p:cNvPicPr>
          <p:nvPr>
            <a:videoFile r:link="rId3"/>
          </p:nvPr>
        </p:nvPicPr>
        <p:blipFill>
          <a:blip r:embed="rId7"/>
          <a:stretch>
            <a:fillRect/>
          </a:stretch>
        </p:blipFill>
        <p:spPr>
          <a:xfrm>
            <a:off x="6498526" y="4194348"/>
            <a:ext cx="4433694" cy="24939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3220DC-10E3-4509-A485-563DE3274255}"/>
              </a:ext>
            </a:extLst>
          </p:cNvPr>
          <p:cNvSpPr txBox="1"/>
          <p:nvPr/>
        </p:nvSpPr>
        <p:spPr>
          <a:xfrm>
            <a:off x="6369906" y="3719970"/>
            <a:ext cx="4433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Automatically organize desktop icons: </a:t>
            </a:r>
            <a:r>
              <a:rPr lang="en-US" dirty="0">
                <a:hlinkClick r:id="rId8"/>
              </a:rPr>
              <a:t>Fences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0980820-5E79-497B-98F6-2C05C32268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85103" y="632081"/>
            <a:ext cx="4422383" cy="24305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41A90B-8A2B-4D6C-937B-FD4AB6906228}"/>
              </a:ext>
            </a:extLst>
          </p:cNvPr>
          <p:cNvSpPr txBox="1"/>
          <p:nvPr/>
        </p:nvSpPr>
        <p:spPr>
          <a:xfrm>
            <a:off x="161062" y="322371"/>
            <a:ext cx="43479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There are some solutions: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8234A3-BDBA-43BE-93C4-BA070A6F1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0C5A1-5B01-4D03-86AB-DBABE0D6C4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78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53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F0844-293D-4132-AD29-2DD28AD6B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However …</a:t>
            </a:r>
          </a:p>
        </p:txBody>
      </p:sp>
      <p:sp>
        <p:nvSpPr>
          <p:cNvPr id="15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D36844-DB91-4775-8433-D29B0E2F52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/>
          </a:blip>
          <a:srcRect l="4458" r="-3" b="-3"/>
          <a:stretch/>
        </p:blipFill>
        <p:spPr>
          <a:xfrm>
            <a:off x="20" y="907231"/>
            <a:ext cx="4838021" cy="5063738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6CD37-99A5-454F-8A0B-0264776DE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Files are simply grouped by file type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pptx, docx, pdf, etc.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modified date/author</a:t>
            </a:r>
          </a:p>
          <a:p>
            <a:r>
              <a:rPr lang="en-US" sz="2000" dirty="0">
                <a:solidFill>
                  <a:srgbClr val="000000"/>
                </a:solidFill>
              </a:rPr>
              <a:t>Labor intensive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Loop through each file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Create meaningful groups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Assign each file into those groups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Not considering the file itself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What is this file about?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Is it similar other files? 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83C73-2572-493A-B067-73723D8F5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0C5A1-5B01-4D03-86AB-DBABE0D6C4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35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6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8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FE2B2A-E95B-494C-A91D-4D5785FE2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My solution</a:t>
            </a:r>
          </a:p>
        </p:txBody>
      </p:sp>
      <p:sp>
        <p:nvSpPr>
          <p:cNvPr id="21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5B1D27-92EE-4A87-9146-A263E6111D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/>
          </a:blip>
          <a:srcRect l="6724" r="21619" b="-1"/>
          <a:stretch/>
        </p:blipFill>
        <p:spPr>
          <a:xfrm>
            <a:off x="20" y="907231"/>
            <a:ext cx="4838021" cy="5063738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88E3381-2AFB-4BE6-9453-EE185BCD34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4108451"/>
              </p:ext>
            </p:extLst>
          </p:nvPr>
        </p:nvGraphicFramePr>
        <p:xfrm>
          <a:off x="6090574" y="2421682"/>
          <a:ext cx="4977578" cy="3639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413C5B-C064-48F1-B985-D396498BC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0C5A1-5B01-4D03-86AB-DBABE0D6C4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585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08BC3C-904F-4375-A654-16120C502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094" y="370763"/>
            <a:ext cx="6309811" cy="305823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D32FEB7-F344-4BC8-9113-94BD42CC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56" y="487285"/>
            <a:ext cx="3121134" cy="83269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Project flow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26455EA-B871-4704-B674-D7E752F189E1}"/>
              </a:ext>
            </a:extLst>
          </p:cNvPr>
          <p:cNvSpPr txBox="1">
            <a:spLocks/>
          </p:cNvSpPr>
          <p:nvPr/>
        </p:nvSpPr>
        <p:spPr>
          <a:xfrm>
            <a:off x="270743" y="3274292"/>
            <a:ext cx="3121134" cy="832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1"/>
                </a:solidFill>
              </a:rPr>
              <a:t>Feature set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B5AD82-4C5E-47A7-A67A-779E5FFEF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516" y="4723272"/>
            <a:ext cx="4043606" cy="15512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B7B883-58B1-412C-8A9F-DBB3B8D44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993" y="4198482"/>
            <a:ext cx="4154243" cy="21722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AECF01-DC2E-42BD-A885-F8B3265FFE45}"/>
              </a:ext>
            </a:extLst>
          </p:cNvPr>
          <p:cNvSpPr txBox="1"/>
          <p:nvPr/>
        </p:nvSpPr>
        <p:spPr>
          <a:xfrm>
            <a:off x="7508175" y="4245497"/>
            <a:ext cx="1867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Word Embedding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0BC299-3882-4F55-9201-CAD98B1B9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0C5A1-5B01-4D03-86AB-DBABE0D6C4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12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3DCA8-50C2-4039-8905-A6104FB9B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743" y="44910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Clustering Methods Explored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2AC67-2576-4168-BF2A-1EABE4AB3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851" y="2745766"/>
            <a:ext cx="1857375" cy="1914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D33C23-16DB-416C-9A4E-CB138B245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96" y="2750431"/>
            <a:ext cx="2209800" cy="1981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CBC7DC-5FDB-4BAE-B0CC-BC452BDDBD3A}"/>
              </a:ext>
            </a:extLst>
          </p:cNvPr>
          <p:cNvSpPr txBox="1"/>
          <p:nvPr/>
        </p:nvSpPr>
        <p:spPr>
          <a:xfrm>
            <a:off x="832657" y="4881422"/>
            <a:ext cx="1867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K - Means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3FB5F7-758D-4388-8F89-5F65DC0A8BE7}"/>
              </a:ext>
            </a:extLst>
          </p:cNvPr>
          <p:cNvSpPr txBox="1"/>
          <p:nvPr/>
        </p:nvSpPr>
        <p:spPr>
          <a:xfrm>
            <a:off x="3440028" y="4881422"/>
            <a:ext cx="1867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DBSCAN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EB9083-0FE0-418F-B193-14E327920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5581" y="2745766"/>
            <a:ext cx="1817537" cy="21077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DB836E-1CC0-44B2-B587-4AFF1ADCEAD1}"/>
              </a:ext>
            </a:extLst>
          </p:cNvPr>
          <p:cNvSpPr txBox="1"/>
          <p:nvPr/>
        </p:nvSpPr>
        <p:spPr>
          <a:xfrm>
            <a:off x="5796543" y="4942861"/>
            <a:ext cx="1867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Hierarchical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1BE73B-DF14-47D8-B4CD-7C48E63A3C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7550" y="2976465"/>
            <a:ext cx="2944700" cy="16838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4A08AC-D376-4AFC-A603-2A3005B6D315}"/>
              </a:ext>
            </a:extLst>
          </p:cNvPr>
          <p:cNvSpPr txBox="1"/>
          <p:nvPr/>
        </p:nvSpPr>
        <p:spPr>
          <a:xfrm>
            <a:off x="9704714" y="4853498"/>
            <a:ext cx="834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LDA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0B4448-59AB-4CED-846B-70E6E935E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0C5A1-5B01-4D03-86AB-DBABE0D6C4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57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A439-1A9C-4FB7-987E-1748F54DF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230" y="177556"/>
            <a:ext cx="9681308" cy="869706"/>
          </a:xfrm>
        </p:spPr>
        <p:txBody>
          <a:bodyPr/>
          <a:lstStyle/>
          <a:p>
            <a:r>
              <a:rPr lang="en-US" dirty="0"/>
              <a:t>What does my solution look like?</a:t>
            </a:r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5CBF2167-A3A9-450D-A41D-34206541A9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4230" y="982880"/>
            <a:ext cx="9681308" cy="58184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6685BC-773B-41E3-AC72-6B2CA4BF4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7562" y="5439828"/>
            <a:ext cx="1971792" cy="97084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638DE6-BC7F-4B18-BBC5-24C5BB237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0C5A1-5B01-4D03-86AB-DBABE0D6C4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24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03D1C-3635-4990-A04D-CD9DF68AD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015" y="37294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Challenges &amp; Learnings 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rgbClr val="FF0000"/>
                </a:solidFill>
              </a:rPr>
              <a:t>-Unsupervised learning is HARD!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7E4DA-148F-4721-8258-7711AD557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878" y="1698503"/>
            <a:ext cx="10515600" cy="490108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 ground truth, how good my model is? </a:t>
            </a:r>
          </a:p>
          <a:p>
            <a:r>
              <a:rPr lang="en-US" dirty="0"/>
              <a:t>There are some evaluation metrics such as </a:t>
            </a:r>
            <a:r>
              <a:rPr lang="en-US" dirty="0" err="1"/>
              <a:t>Sihouette</a:t>
            </a:r>
            <a:r>
              <a:rPr lang="en-US" dirty="0"/>
              <a:t> Coefficient, but not intuitive and helpful for improving models. </a:t>
            </a:r>
          </a:p>
          <a:p>
            <a:pPr lvl="1"/>
            <a:r>
              <a:rPr lang="en-US" dirty="0"/>
              <a:t>Better metrics may not lead to results that look reasonable to users.</a:t>
            </a:r>
          </a:p>
          <a:p>
            <a:r>
              <a:rPr lang="en-US" dirty="0"/>
              <a:t>How to choose number of clusters?</a:t>
            </a:r>
          </a:p>
          <a:p>
            <a:pPr lvl="1"/>
            <a:r>
              <a:rPr lang="en-US" dirty="0"/>
              <a:t>Elbow chart sometimes not so helpful</a:t>
            </a:r>
          </a:p>
          <a:p>
            <a:pPr lvl="2"/>
            <a:r>
              <a:rPr lang="en-US" dirty="0"/>
              <a:t>Always decrease as num cluster increases in one of my cases</a:t>
            </a:r>
          </a:p>
          <a:p>
            <a:pPr lvl="1"/>
            <a:r>
              <a:rPr lang="en-US" dirty="0"/>
              <a:t>May need some heuristics</a:t>
            </a:r>
          </a:p>
          <a:p>
            <a:pPr lvl="2"/>
            <a:r>
              <a:rPr lang="en-US" dirty="0"/>
              <a:t>Total number of files at hand</a:t>
            </a:r>
          </a:p>
          <a:p>
            <a:pPr lvl="2"/>
            <a:r>
              <a:rPr lang="en-US" dirty="0"/>
              <a:t>Ask users how many groups they want</a:t>
            </a:r>
          </a:p>
          <a:p>
            <a:r>
              <a:rPr lang="en-US" dirty="0"/>
              <a:t>Create meaningful feature from short file name is challenging</a:t>
            </a:r>
          </a:p>
          <a:p>
            <a:r>
              <a:rPr lang="en-US" dirty="0"/>
              <a:t>Randomness in some algorithms</a:t>
            </a:r>
          </a:p>
          <a:p>
            <a:pPr lvl="1"/>
            <a:r>
              <a:rPr lang="en-US" dirty="0"/>
              <a:t>Initial values setting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B674F-B9D6-4775-AF20-4DAE486BA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0C5A1-5B01-4D03-86AB-DBABE0D6C4CB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D55D77-0432-48B3-99EF-EB1664B4DEFF}"/>
              </a:ext>
            </a:extLst>
          </p:cNvPr>
          <p:cNvSpPr txBox="1"/>
          <p:nvPr/>
        </p:nvSpPr>
        <p:spPr>
          <a:xfrm>
            <a:off x="400878" y="6570258"/>
            <a:ext cx="34622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*Details in Jupyter Notebook, available for reference</a:t>
            </a:r>
          </a:p>
        </p:txBody>
      </p:sp>
    </p:spTree>
    <p:extLst>
      <p:ext uri="{BB962C8B-B14F-4D97-AF65-F5344CB8AC3E}">
        <p14:creationId xmlns:p14="http://schemas.microsoft.com/office/powerpoint/2010/main" val="1968173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</TotalTime>
  <Words>322</Words>
  <Application>Microsoft Office PowerPoint</Application>
  <PresentationFormat>Widescreen</PresentationFormat>
  <Paragraphs>77</Paragraphs>
  <Slides>10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Abadi</vt:lpstr>
      <vt:lpstr>Arial</vt:lpstr>
      <vt:lpstr>Calibri</vt:lpstr>
      <vt:lpstr>Calibri Light</vt:lpstr>
      <vt:lpstr>Office Theme</vt:lpstr>
      <vt:lpstr>Intelligent File Organizer</vt:lpstr>
      <vt:lpstr>How to clean this up?</vt:lpstr>
      <vt:lpstr>PowerPoint Presentation</vt:lpstr>
      <vt:lpstr>However …</vt:lpstr>
      <vt:lpstr>My solution</vt:lpstr>
      <vt:lpstr>Project flow</vt:lpstr>
      <vt:lpstr>Clustering Methods Explored</vt:lpstr>
      <vt:lpstr>What does my solution look like?</vt:lpstr>
      <vt:lpstr>Challenges &amp; Learnings   -Unsupervised learning is HARD!</vt:lpstr>
      <vt:lpstr>Next Step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File Organizer</dc:title>
  <dc:creator>Wei Guo</dc:creator>
  <cp:lastModifiedBy>Wei Guo</cp:lastModifiedBy>
  <cp:revision>11</cp:revision>
  <cp:lastPrinted>2019-03-29T17:20:27Z</cp:lastPrinted>
  <dcterms:created xsi:type="dcterms:W3CDTF">2019-03-29T10:15:29Z</dcterms:created>
  <dcterms:modified xsi:type="dcterms:W3CDTF">2019-03-29T19:25:40Z</dcterms:modified>
</cp:coreProperties>
</file>